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>
        <p:scale>
          <a:sx n="66" d="100"/>
          <a:sy n="66" d="100"/>
        </p:scale>
        <p:origin x="6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01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67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83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171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848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19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119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88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7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47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95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86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92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59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8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47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87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15913AE-832F-4463-8BB7-52CED613CC07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853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843AD9-5707-4709-9918-60E6A52A1FE4}"/>
              </a:ext>
            </a:extLst>
          </p:cNvPr>
          <p:cNvSpPr/>
          <p:nvPr/>
        </p:nvSpPr>
        <p:spPr>
          <a:xfrm>
            <a:off x="0" y="1722782"/>
            <a:ext cx="12192000" cy="3770243"/>
          </a:xfrm>
          <a:prstGeom prst="rect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AB6FCE-BEA7-4E65-B2DB-93D95E509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5775"/>
            <a:ext cx="12192000" cy="12192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BIENVENUE !</a:t>
            </a:r>
          </a:p>
          <a:p>
            <a:pPr algn="ctr"/>
            <a:r>
              <a:rPr lang="fr-FR" sz="2800" dirty="0"/>
              <a:t>Nous connaissons tous ce que se dessin signifie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8E75AB-EB88-4B30-8F9B-2EA2AC78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71" y="1722782"/>
            <a:ext cx="5654658" cy="37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9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B8976587-0270-4BAA-8ABA-02020361089F}"/>
              </a:ext>
            </a:extLst>
          </p:cNvPr>
          <p:cNvSpPr/>
          <p:nvPr/>
        </p:nvSpPr>
        <p:spPr>
          <a:xfrm>
            <a:off x="1709530" y="1457739"/>
            <a:ext cx="8415131" cy="3670852"/>
          </a:xfrm>
          <a:prstGeom prst="ellipse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ECB459-6935-49B8-948B-91F26FD6BAA9}"/>
              </a:ext>
            </a:extLst>
          </p:cNvPr>
          <p:cNvSpPr txBox="1">
            <a:spLocks/>
          </p:cNvSpPr>
          <p:nvPr/>
        </p:nvSpPr>
        <p:spPr>
          <a:xfrm>
            <a:off x="695739" y="2279129"/>
            <a:ext cx="10489095" cy="229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7200" dirty="0"/>
              <a:t>C’est celui du handicap ! </a:t>
            </a:r>
          </a:p>
        </p:txBody>
      </p:sp>
    </p:spTree>
    <p:extLst>
      <p:ext uri="{BB962C8B-B14F-4D97-AF65-F5344CB8AC3E}">
        <p14:creationId xmlns:p14="http://schemas.microsoft.com/office/powerpoint/2010/main" val="428946814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570901-84EE-405B-B7F5-77D3C4092AAC}"/>
              </a:ext>
            </a:extLst>
          </p:cNvPr>
          <p:cNvSpPr/>
          <p:nvPr/>
        </p:nvSpPr>
        <p:spPr>
          <a:xfrm>
            <a:off x="0" y="2654236"/>
            <a:ext cx="12192000" cy="3703983"/>
          </a:xfrm>
          <a:prstGeom prst="rect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C92D5E86-5D42-4846-BBE6-F380384C1248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229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/>
              <a:t>Mais quels handicaps impactent l’accès au numérique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43A285-9E07-45FF-9F95-BA62BE66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17" y="2654236"/>
            <a:ext cx="7407965" cy="37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370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242EE-3A8E-440A-82A1-B1255979F761}"/>
              </a:ext>
            </a:extLst>
          </p:cNvPr>
          <p:cNvSpPr/>
          <p:nvPr/>
        </p:nvSpPr>
        <p:spPr>
          <a:xfrm>
            <a:off x="-2" y="2368297"/>
            <a:ext cx="12192000" cy="3791469"/>
          </a:xfrm>
          <a:prstGeom prst="rect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197B1DE-D9A3-473D-BFDF-410F6D5FBAAA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229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/>
              <a:t>Nous en connaissons quelques uns, car ils « se voient.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F1D95-8DF8-462B-886C-6785B20A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" y="2383279"/>
            <a:ext cx="2527853" cy="37764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26CFBD-ADFD-4B98-A822-10240D01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95" y="2383279"/>
            <a:ext cx="5686717" cy="37764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0CE8A7-E231-48B9-82BF-BBE5C05330B3}"/>
              </a:ext>
            </a:extLst>
          </p:cNvPr>
          <p:cNvSpPr txBox="1"/>
          <p:nvPr/>
        </p:nvSpPr>
        <p:spPr>
          <a:xfrm>
            <a:off x="3279332" y="3136032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DÉFICIENCES VISUELLES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196D797E-8E87-4006-89D5-3540F2D5EC55}"/>
              </a:ext>
            </a:extLst>
          </p:cNvPr>
          <p:cNvSpPr/>
          <p:nvPr/>
        </p:nvSpPr>
        <p:spPr>
          <a:xfrm>
            <a:off x="3987859" y="3587136"/>
            <a:ext cx="1484243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74A7A2-4313-4CE8-BFD1-4B7FAA9BE741}"/>
              </a:ext>
            </a:extLst>
          </p:cNvPr>
          <p:cNvSpPr txBox="1"/>
          <p:nvPr/>
        </p:nvSpPr>
        <p:spPr>
          <a:xfrm>
            <a:off x="2688538" y="4621877"/>
            <a:ext cx="3159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 DU SPECTRE </a:t>
            </a:r>
          </a:p>
          <a:p>
            <a:pPr algn="ctr"/>
            <a:r>
              <a:rPr lang="fr-FR" dirty="0"/>
              <a:t>AUTISTIQUE 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92D4381-2632-493A-947B-51FA7AC3F2B4}"/>
              </a:ext>
            </a:extLst>
          </p:cNvPr>
          <p:cNvSpPr/>
          <p:nvPr/>
        </p:nvSpPr>
        <p:spPr>
          <a:xfrm rot="10800000">
            <a:off x="3245738" y="5386752"/>
            <a:ext cx="1484243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28799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>
            <a:extLst>
              <a:ext uri="{FF2B5EF4-FFF2-40B4-BE49-F238E27FC236}">
                <a16:creationId xmlns:a16="http://schemas.microsoft.com/office/drawing/2014/main" id="{5A5CE168-960A-42EF-B4FB-4F8DB594E522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673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tx1"/>
                </a:solidFill>
              </a:rPr>
              <a:t>Mais il en existes beaucoup d’autres…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2CF27-89EB-46AD-9A24-68B2C4CE9302}"/>
              </a:ext>
            </a:extLst>
          </p:cNvPr>
          <p:cNvSpPr/>
          <p:nvPr/>
        </p:nvSpPr>
        <p:spPr>
          <a:xfrm>
            <a:off x="0" y="2451652"/>
            <a:ext cx="12192000" cy="3366052"/>
          </a:xfrm>
          <a:prstGeom prst="rect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DFAE62-9EB5-4761-9982-A7E0F257DA04}"/>
              </a:ext>
            </a:extLst>
          </p:cNvPr>
          <p:cNvSpPr txBox="1"/>
          <p:nvPr/>
        </p:nvSpPr>
        <p:spPr>
          <a:xfrm>
            <a:off x="7965658" y="5024782"/>
            <a:ext cx="322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POLYHANDICAP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DD7457-0251-49F4-80CD-6DDE737C504B}"/>
              </a:ext>
            </a:extLst>
          </p:cNvPr>
          <p:cNvSpPr txBox="1"/>
          <p:nvPr/>
        </p:nvSpPr>
        <p:spPr>
          <a:xfrm>
            <a:off x="1704560" y="3960791"/>
            <a:ext cx="43384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DÉFICIENCES AUDITIVES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EA088B-57E8-4329-BD80-6CA79C1F40C8}"/>
              </a:ext>
            </a:extLst>
          </p:cNvPr>
          <p:cNvSpPr txBox="1"/>
          <p:nvPr/>
        </p:nvSpPr>
        <p:spPr>
          <a:xfrm>
            <a:off x="1704560" y="3028890"/>
            <a:ext cx="4268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DÉFICIENCES MOTRICES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8269A6-6219-4B38-A15A-3E6ECF093C9D}"/>
              </a:ext>
            </a:extLst>
          </p:cNvPr>
          <p:cNvSpPr txBox="1"/>
          <p:nvPr/>
        </p:nvSpPr>
        <p:spPr>
          <a:xfrm>
            <a:off x="1704560" y="5024782"/>
            <a:ext cx="5770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DÉFICIENCES INTELLECTUELLES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35CDCD-8122-4B29-8922-76DEFF18625E}"/>
              </a:ext>
            </a:extLst>
          </p:cNvPr>
          <p:cNvSpPr txBox="1"/>
          <p:nvPr/>
        </p:nvSpPr>
        <p:spPr>
          <a:xfrm>
            <a:off x="6634370" y="3028890"/>
            <a:ext cx="4814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TROUBLES DU PSYCHISME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62A217-21DD-400D-B865-FD89DD92A661}"/>
              </a:ext>
            </a:extLst>
          </p:cNvPr>
          <p:cNvSpPr txBox="1"/>
          <p:nvPr/>
        </p:nvSpPr>
        <p:spPr>
          <a:xfrm>
            <a:off x="7116603" y="3963312"/>
            <a:ext cx="4132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TROUBLES COGNITIFS</a:t>
            </a:r>
          </a:p>
        </p:txBody>
      </p:sp>
    </p:spTree>
    <p:extLst>
      <p:ext uri="{BB962C8B-B14F-4D97-AF65-F5344CB8AC3E}">
        <p14:creationId xmlns:p14="http://schemas.microsoft.com/office/powerpoint/2010/main" val="284077711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32DA28-C967-4BC1-8B12-0BA49112858D}"/>
              </a:ext>
            </a:extLst>
          </p:cNvPr>
          <p:cNvSpPr/>
          <p:nvPr/>
        </p:nvSpPr>
        <p:spPr>
          <a:xfrm>
            <a:off x="0" y="2232025"/>
            <a:ext cx="12192000" cy="4057744"/>
          </a:xfrm>
          <a:prstGeom prst="rect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1290C8D-58BF-448D-8EA0-E55C48F469E0}"/>
              </a:ext>
            </a:extLst>
          </p:cNvPr>
          <p:cNvSpPr txBox="1"/>
          <p:nvPr/>
        </p:nvSpPr>
        <p:spPr>
          <a:xfrm>
            <a:off x="0" y="896035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0" i="0" dirty="0">
                <a:effectLst/>
                <a:latin typeface="+mj-lt"/>
              </a:rPr>
              <a:t>La France en </a:t>
            </a:r>
            <a:r>
              <a:rPr lang="fr-FR" sz="3200" b="1" i="0" dirty="0">
                <a:effectLst/>
                <a:latin typeface="+mj-lt"/>
              </a:rPr>
              <a:t>2020</a:t>
            </a:r>
            <a:r>
              <a:rPr lang="fr-FR" sz="3200" b="0" i="0" dirty="0">
                <a:effectLst/>
                <a:latin typeface="+mj-lt"/>
              </a:rPr>
              <a:t> compte près de 12 millions de </a:t>
            </a:r>
            <a:r>
              <a:rPr lang="fr-FR" sz="3200" b="1" i="0" dirty="0">
                <a:effectLst/>
                <a:latin typeface="+mj-lt"/>
              </a:rPr>
              <a:t>personnes en situation de handicap</a:t>
            </a:r>
            <a:endParaRPr lang="fr-FR" sz="3200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8D4BE5C-F39E-418F-BF8C-30BEE6993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85" y="2232025"/>
            <a:ext cx="6183229" cy="405774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202047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bas 3">
            <a:extLst>
              <a:ext uri="{FF2B5EF4-FFF2-40B4-BE49-F238E27FC236}">
                <a16:creationId xmlns:a16="http://schemas.microsoft.com/office/drawing/2014/main" id="{FBFE0972-FA82-4E61-8505-0473744A666D}"/>
              </a:ext>
            </a:extLst>
          </p:cNvPr>
          <p:cNvSpPr/>
          <p:nvPr/>
        </p:nvSpPr>
        <p:spPr>
          <a:xfrm>
            <a:off x="2966932" y="2456499"/>
            <a:ext cx="987125" cy="1945002"/>
          </a:xfrm>
          <a:prstGeom prst="downArrow">
            <a:avLst>
              <a:gd name="adj1" fmla="val 50000"/>
              <a:gd name="adj2" fmla="val 101155"/>
            </a:avLst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3D5EF01D-C9B1-420E-B7DC-DC09373B8D14}"/>
              </a:ext>
            </a:extLst>
          </p:cNvPr>
          <p:cNvSpPr/>
          <p:nvPr/>
        </p:nvSpPr>
        <p:spPr>
          <a:xfrm>
            <a:off x="8237943" y="2456499"/>
            <a:ext cx="987125" cy="1945002"/>
          </a:xfrm>
          <a:prstGeom prst="downArrow">
            <a:avLst>
              <a:gd name="adj1" fmla="val 50000"/>
              <a:gd name="adj2" fmla="val 101155"/>
            </a:avLst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31F6214-4335-4763-A59E-3A49D7B991D6}"/>
              </a:ext>
            </a:extLst>
          </p:cNvPr>
          <p:cNvSpPr/>
          <p:nvPr/>
        </p:nvSpPr>
        <p:spPr>
          <a:xfrm>
            <a:off x="2537798" y="447261"/>
            <a:ext cx="7116404" cy="3104321"/>
          </a:xfrm>
          <a:prstGeom prst="ellipse">
            <a:avLst/>
          </a:prstGeom>
          <a:solidFill>
            <a:srgbClr val="006A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94A7BF-F5B9-4588-8BA3-695AD524367D}"/>
              </a:ext>
            </a:extLst>
          </p:cNvPr>
          <p:cNvSpPr txBox="1">
            <a:spLocks/>
          </p:cNvSpPr>
          <p:nvPr/>
        </p:nvSpPr>
        <p:spPr>
          <a:xfrm>
            <a:off x="2683403" y="1483998"/>
            <a:ext cx="6825194" cy="1496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/>
              <a:t>Alors qu’est ce qu’on fait pour eux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F6915F-040F-44D1-8639-775CCE8A6B10}"/>
              </a:ext>
            </a:extLst>
          </p:cNvPr>
          <p:cNvSpPr txBox="1"/>
          <p:nvPr/>
        </p:nvSpPr>
        <p:spPr>
          <a:xfrm>
            <a:off x="991324" y="4835393"/>
            <a:ext cx="4938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On sensibilise le plus </a:t>
            </a:r>
          </a:p>
          <a:p>
            <a:pPr algn="ctr"/>
            <a:r>
              <a:rPr lang="fr-FR" sz="3200" dirty="0"/>
              <a:t>grand nombre 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1F3709-89DC-4A1D-B31D-82E868BBD030}"/>
              </a:ext>
            </a:extLst>
          </p:cNvPr>
          <p:cNvSpPr txBox="1"/>
          <p:nvPr/>
        </p:nvSpPr>
        <p:spPr>
          <a:xfrm>
            <a:off x="6422946" y="4835393"/>
            <a:ext cx="46590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On dispense des préconisations aux différents acteurs !</a:t>
            </a:r>
          </a:p>
          <a:p>
            <a:pPr algn="ctr"/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653096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2AC356AB-14EB-4D3D-A49A-1BAAC9CCD490}"/>
              </a:ext>
            </a:extLst>
          </p:cNvPr>
          <p:cNvSpPr/>
          <p:nvPr/>
        </p:nvSpPr>
        <p:spPr>
          <a:xfrm rot="2129523">
            <a:off x="904193" y="154362"/>
            <a:ext cx="2023632" cy="1901715"/>
          </a:xfrm>
          <a:prstGeom prst="star5">
            <a:avLst/>
          </a:prstGeom>
          <a:solidFill>
            <a:srgbClr val="006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9D7992-4435-4461-B56B-2CB09193E6FF}"/>
              </a:ext>
            </a:extLst>
          </p:cNvPr>
          <p:cNvSpPr txBox="1"/>
          <p:nvPr/>
        </p:nvSpPr>
        <p:spPr>
          <a:xfrm>
            <a:off x="1916009" y="2767280"/>
            <a:ext cx="83599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/>
              <a:t>BONNE VISITE !</a:t>
            </a: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A0DD0E6D-22B0-4DF7-8AEB-6E1CFB4F8069}"/>
              </a:ext>
            </a:extLst>
          </p:cNvPr>
          <p:cNvSpPr/>
          <p:nvPr/>
        </p:nvSpPr>
        <p:spPr>
          <a:xfrm rot="2129523">
            <a:off x="9264173" y="4305555"/>
            <a:ext cx="2023632" cy="1901715"/>
          </a:xfrm>
          <a:prstGeom prst="star5">
            <a:avLst/>
          </a:prstGeom>
          <a:solidFill>
            <a:srgbClr val="006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151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rofondeur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nalisé 1">
      <a:majorFont>
        <a:latin typeface="OpenDyslexic"/>
        <a:ea typeface=""/>
        <a:cs typeface=""/>
      </a:majorFont>
      <a:minorFont>
        <a:latin typeface="OpenDyslexic"/>
        <a:ea typeface=""/>
        <a:cs typeface="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382</TotalTime>
  <Words>103</Words>
  <Application>Microsoft Office PowerPoint</Application>
  <PresentationFormat>Grand écran</PresentationFormat>
  <Paragraphs>21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OpenDyslexic</vt:lpstr>
      <vt:lpstr>Profondeur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Amanda Taddei</dc:creator>
  <cp:lastModifiedBy>Amanda Taddei</cp:lastModifiedBy>
  <cp:revision>13</cp:revision>
  <dcterms:created xsi:type="dcterms:W3CDTF">2021-02-11T09:04:50Z</dcterms:created>
  <dcterms:modified xsi:type="dcterms:W3CDTF">2021-02-11T15:27:23Z</dcterms:modified>
</cp:coreProperties>
</file>